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0" r:id="rId3"/>
  </p:sldMasterIdLst>
  <p:notesMasterIdLst>
    <p:notesMasterId r:id="rId6"/>
  </p:notesMasterIdLst>
  <p:sldIdLst>
    <p:sldId id="536" r:id="rId4"/>
    <p:sldId id="283" r:id="rId5"/>
    <p:sldId id="282" r:id="rId7"/>
    <p:sldId id="533" r:id="rId8"/>
    <p:sldId id="534" r:id="rId9"/>
    <p:sldId id="535" r:id="rId10"/>
    <p:sldId id="543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9417A"/>
    <a:srgbClr val="0381F2"/>
    <a:srgbClr val="067F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gs" Target="tags/tag17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esktop\2023&#21457;&#23637;&#25351;&#25968;\&#27743;&#33487;&#32463;&#27982;&#21457;&#23637;&#25351;&#25968;&#35745;&#31639;-20230601-1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esktop\2023&#21457;&#23637;&#25351;&#25968;\&#27743;&#33487;&#32463;&#27982;&#21457;&#23637;&#25351;&#25968;&#35745;&#31639;-20230601-1.xlsm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esktop\2023&#21457;&#23637;&#25351;&#25968;\&#27743;&#33487;&#32463;&#27982;&#21457;&#23637;&#25351;&#25968;&#35745;&#31639;-20230601-1.xlsm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esktop\2023&#21457;&#23637;&#25351;&#25968;\&#27743;&#33487;&#32463;&#27982;&#21457;&#23637;&#25351;&#25968;&#35745;&#31639;-20230601-1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指数计算2021!$AG$29</c:f>
              <c:strCache>
                <c:ptCount val="1"/>
                <c:pt idx="0">
                  <c:v>江苏省海洋经济发展指数</c:v>
                </c:pt>
              </c:strCache>
            </c:strRef>
          </c:tx>
          <c:spPr>
            <a:ln w="28575" cap="rnd" cmpd="sng" algn="ctr">
              <a:solidFill>
                <a:srgbClr val="4F81BD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4F81BD"/>
              </a:solidFill>
              <a:ln w="9525" cap="flat" cmpd="sng" algn="ctr">
                <a:solidFill>
                  <a:srgbClr val="4F81BD"/>
                </a:solidFill>
                <a:prstDash val="solid"/>
                <a:round/>
              </a:ln>
              <a:effectLst/>
            </c:spPr>
          </c:marker>
          <c:dLbls>
            <c:delete val="1"/>
          </c:dLbls>
          <c:cat>
            <c:numRef>
              <c:f>指数计算2021!$C$2:$J$2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指数计算2021!$AH$29:$AO$29</c:f>
              <c:numCache>
                <c:formatCode>General</c:formatCode>
                <c:ptCount val="8"/>
                <c:pt idx="0">
                  <c:v>100</c:v>
                </c:pt>
                <c:pt idx="1">
                  <c:v>103.345532942663</c:v>
                </c:pt>
                <c:pt idx="2">
                  <c:v>105.832175082997</c:v>
                </c:pt>
                <c:pt idx="3">
                  <c:v>108.285726469658</c:v>
                </c:pt>
                <c:pt idx="4">
                  <c:v>110.789799672438</c:v>
                </c:pt>
                <c:pt idx="5">
                  <c:v>109.687986296013</c:v>
                </c:pt>
                <c:pt idx="6">
                  <c:v>113.238885282971</c:v>
                </c:pt>
                <c:pt idx="7">
                  <c:v>116.284161302029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指数计算2021!$P$30</c:f>
              <c:strCache>
                <c:ptCount val="1"/>
                <c:pt idx="0">
                  <c:v>发展水平指数</c:v>
                </c:pt>
              </c:strCache>
            </c:strRef>
          </c:tx>
          <c:spPr>
            <a:ln w="28575" cap="rnd" cmpd="sng" algn="ctr">
              <a:solidFill>
                <a:srgbClr val="C0504D"/>
              </a:solidFill>
              <a:prstDash val="solid"/>
              <a:round/>
            </a:ln>
            <a:effectLst/>
          </c:spPr>
          <c:marker>
            <c:symbol val="diamond"/>
            <c:size val="5"/>
            <c:spPr>
              <a:solidFill>
                <a:srgbClr val="C0504D"/>
              </a:solidFill>
              <a:ln w="9525" cap="flat" cmpd="sng" algn="ctr">
                <a:solidFill>
                  <a:srgbClr val="C0504D"/>
                </a:solidFill>
                <a:prstDash val="solid"/>
                <a:round/>
              </a:ln>
              <a:effectLst/>
            </c:spPr>
          </c:marker>
          <c:dLbls>
            <c:delete val="1"/>
          </c:dLbls>
          <c:cat>
            <c:numRef>
              <c:f>指数计算2021!$C$2:$J$2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指数计算2021!$C$11:$J$11</c:f>
              <c:numCache>
                <c:formatCode>General</c:formatCode>
                <c:ptCount val="8"/>
                <c:pt idx="0">
                  <c:v>100</c:v>
                </c:pt>
                <c:pt idx="1">
                  <c:v>102.741027178588</c:v>
                </c:pt>
                <c:pt idx="2">
                  <c:v>105.250729230504</c:v>
                </c:pt>
                <c:pt idx="3">
                  <c:v>108.813608943078</c:v>
                </c:pt>
                <c:pt idx="4">
                  <c:v>112.648681594169</c:v>
                </c:pt>
                <c:pt idx="5">
                  <c:v>115.013801259096</c:v>
                </c:pt>
                <c:pt idx="6">
                  <c:v>122.396340328027</c:v>
                </c:pt>
                <c:pt idx="7">
                  <c:v>128.016006254439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指数计算2021!$P$31</c:f>
              <c:strCache>
                <c:ptCount val="1"/>
                <c:pt idx="0">
                  <c:v>发展成效指数</c:v>
                </c:pt>
              </c:strCache>
            </c:strRef>
          </c:tx>
          <c:spPr>
            <a:ln w="28575" cap="rnd" cmpd="sng" algn="ctr">
              <a:solidFill>
                <a:srgbClr val="9BBB59"/>
              </a:solidFill>
              <a:prstDash val="solid"/>
              <a:round/>
            </a:ln>
            <a:effectLst/>
          </c:spPr>
          <c:marker>
            <c:symbol val="square"/>
            <c:size val="5"/>
            <c:spPr>
              <a:solidFill>
                <a:srgbClr val="9BBB59"/>
              </a:solidFill>
              <a:ln w="9525" cap="flat" cmpd="sng" algn="ctr">
                <a:solidFill>
                  <a:srgbClr val="9BBB59"/>
                </a:solidFill>
                <a:prstDash val="solid"/>
                <a:round/>
              </a:ln>
              <a:effectLst/>
            </c:spPr>
          </c:marker>
          <c:dLbls>
            <c:delete val="1"/>
          </c:dLbls>
          <c:cat>
            <c:numRef>
              <c:f>指数计算2021!$C$2:$J$2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指数计算2021!$C$19:$J$19</c:f>
              <c:numCache>
                <c:formatCode>General</c:formatCode>
                <c:ptCount val="8"/>
                <c:pt idx="0">
                  <c:v>100</c:v>
                </c:pt>
                <c:pt idx="1">
                  <c:v>107.027039784909</c:v>
                </c:pt>
                <c:pt idx="2">
                  <c:v>110.867148889582</c:v>
                </c:pt>
                <c:pt idx="3">
                  <c:v>112.849118856467</c:v>
                </c:pt>
                <c:pt idx="4">
                  <c:v>115.177772854416</c:v>
                </c:pt>
                <c:pt idx="5">
                  <c:v>105.511037177965</c:v>
                </c:pt>
                <c:pt idx="6">
                  <c:v>105.692850386542</c:v>
                </c:pt>
                <c:pt idx="7">
                  <c:v>106.888923407327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指数计算2021!$P$32</c:f>
              <c:strCache>
                <c:ptCount val="1"/>
                <c:pt idx="0">
                  <c:v>发展潜力指数</c:v>
                </c:pt>
              </c:strCache>
            </c:strRef>
          </c:tx>
          <c:spPr>
            <a:ln w="28575" cap="rnd" cmpd="sng" algn="ctr">
              <a:solidFill>
                <a:srgbClr val="8064A2"/>
              </a:solidFill>
              <a:prstDash val="solid"/>
              <a:round/>
            </a:ln>
            <a:effectLst/>
          </c:spPr>
          <c:marker>
            <c:symbol val="triangle"/>
            <c:size val="5"/>
            <c:spPr>
              <a:solidFill>
                <a:srgbClr val="8064A2"/>
              </a:solidFill>
              <a:ln w="9525" cap="flat" cmpd="sng" algn="ctr">
                <a:solidFill>
                  <a:srgbClr val="8064A2"/>
                </a:solidFill>
                <a:prstDash val="solid"/>
                <a:round/>
              </a:ln>
              <a:effectLst/>
            </c:spPr>
          </c:marker>
          <c:dLbls>
            <c:delete val="1"/>
          </c:dLbls>
          <c:cat>
            <c:numRef>
              <c:f>指数计算2021!$C$2:$J$2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指数计算2021!$C$26:$J$26</c:f>
              <c:numCache>
                <c:formatCode>General</c:formatCode>
                <c:ptCount val="8"/>
                <c:pt idx="0">
                  <c:v>100</c:v>
                </c:pt>
                <c:pt idx="1">
                  <c:v>100.470033785848</c:v>
                </c:pt>
                <c:pt idx="2">
                  <c:v>101.572462413068</c:v>
                </c:pt>
                <c:pt idx="3">
                  <c:v>103.018490784956</c:v>
                </c:pt>
                <c:pt idx="4">
                  <c:v>103.923317261483</c:v>
                </c:pt>
                <c:pt idx="5">
                  <c:v>106.763848796616</c:v>
                </c:pt>
                <c:pt idx="6">
                  <c:v>108.574980119326</c:v>
                </c:pt>
                <c:pt idx="7">
                  <c:v>110.036939260185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366144"/>
        <c:axId val="159384704"/>
      </c:lineChart>
      <c:catAx>
        <c:axId val="159366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7F7F7F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 charset="0"/>
                <a:ea typeface="+mn-ea"/>
                <a:cs typeface="+mn-ea"/>
              </a:defRPr>
            </a:pPr>
          </a:p>
        </c:txPr>
        <c:crossAx val="159384704"/>
        <c:crosses val="autoZero"/>
        <c:auto val="1"/>
        <c:lblAlgn val="ctr"/>
        <c:lblOffset val="100"/>
        <c:noMultiLvlLbl val="0"/>
      </c:catAx>
      <c:valAx>
        <c:axId val="159384704"/>
        <c:scaling>
          <c:orientation val="minMax"/>
          <c:max val="130"/>
          <c:min val="90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rgbClr val="7F7F7F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 charset="0"/>
                <a:ea typeface="+mn-ea"/>
                <a:cs typeface="+mn-ea"/>
              </a:defRPr>
            </a:pPr>
          </a:p>
        </c:txPr>
        <c:crossAx val="159366144"/>
        <c:crosses val="autoZero"/>
        <c:crossBetween val="between"/>
        <c:majorUnit val="5"/>
        <c:minorUnit val="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16719748858447"/>
          <c:y val="0.0335589849108368"/>
          <c:w val="0.530608257229833"/>
          <c:h val="0.332968437589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 charset="0"/>
              <a:ea typeface="+mn-ea"/>
              <a:cs typeface="+mn-ea"/>
            </a:defRPr>
          </a:pPr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solidFill>
        <a:sysClr val="windowText" lastClr="000000">
          <a:lumMod val="15000"/>
          <a:lumOff val="85000"/>
        </a:sys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869653767821"/>
          <c:y val="0.161184469418928"/>
          <c:w val="0.843177189409369"/>
          <c:h val="0.6907905832239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指数计算2021!$P$30</c:f>
              <c:strCache>
                <c:ptCount val="1"/>
                <c:pt idx="0">
                  <c:v>发展水平指数</c:v>
                </c:pt>
              </c:strCache>
            </c:strRef>
          </c:tx>
          <c:spPr>
            <a:solidFill>
              <a:srgbClr val="19417A"/>
            </a:solidFill>
            <a:ln w="12700">
              <a:noFill/>
              <a:prstDash val="solid"/>
            </a:ln>
          </c:spPr>
          <c:invertIfNegative val="0"/>
          <c:dLbls>
            <c:dLbl>
              <c:idx val="5"/>
              <c:layout>
                <c:manualLayout>
                  <c:x val="-1.16843875952961e-16"/>
                  <c:y val="0.016282051282051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0.018373842592592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0.027560763888888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_ " sourceLinked="0"/>
            <c:spPr>
              <a:noFill/>
              <a:ln w="25400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numRef>
              <c:f>指数计算2021!$C$2:$J$2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指数计算2021!$C$11:$J$11</c:f>
              <c:numCache>
                <c:formatCode>General</c:formatCode>
                <c:ptCount val="8"/>
                <c:pt idx="0">
                  <c:v>100</c:v>
                </c:pt>
                <c:pt idx="1">
                  <c:v>102.741027178588</c:v>
                </c:pt>
                <c:pt idx="2">
                  <c:v>105.250729230504</c:v>
                </c:pt>
                <c:pt idx="3">
                  <c:v>108.813608943078</c:v>
                </c:pt>
                <c:pt idx="4">
                  <c:v>112.648681594169</c:v>
                </c:pt>
                <c:pt idx="5">
                  <c:v>115.013801259096</c:v>
                </c:pt>
                <c:pt idx="6">
                  <c:v>122.396340328027</c:v>
                </c:pt>
                <c:pt idx="7">
                  <c:v>128.016006254439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6050688"/>
        <c:axId val="446052608"/>
      </c:barChart>
      <c:lineChart>
        <c:grouping val="standard"/>
        <c:varyColors val="0"/>
        <c:ser>
          <c:idx val="1"/>
          <c:order val="1"/>
          <c:tx>
            <c:strRef>
              <c:f>指数计算2021!$P$29</c:f>
              <c:strCache>
                <c:ptCount val="1"/>
                <c:pt idx="0">
                  <c:v>增速</c:v>
                </c:pt>
              </c:strCache>
            </c:strRef>
          </c:tx>
          <c:marker>
            <c:symbol val="circle"/>
            <c:size val="5"/>
          </c:marker>
          <c:dLbls>
            <c:dLbl>
              <c:idx val="3"/>
              <c:layout>
                <c:manualLayout>
                  <c:x val="-0.0510573511285424"/>
                  <c:y val="-0.054214409722222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numRef>
              <c:f>指数计算2021!$C$2:$J$2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指数计算2021!$Q$30:$X$30</c:f>
              <c:numCache>
                <c:formatCode>General</c:formatCode>
                <c:ptCount val="8"/>
                <c:pt idx="1" c:formatCode="0.0%">
                  <c:v>0.0274102717858817</c:v>
                </c:pt>
                <c:pt idx="2" c:formatCode="0.0%">
                  <c:v>0.0244274572761847</c:v>
                </c:pt>
                <c:pt idx="3" c:formatCode="0.0%">
                  <c:v>0.0338513541770447</c:v>
                </c:pt>
                <c:pt idx="4" c:formatCode="0.0%">
                  <c:v>0.035244421064069</c:v>
                </c:pt>
                <c:pt idx="5" c:formatCode="0.0%">
                  <c:v>0.0209955379100462</c:v>
                </c:pt>
                <c:pt idx="6" c:formatCode="0.0%">
                  <c:v>0.0641882886063319</c:v>
                </c:pt>
                <c:pt idx="7" c:formatCode="0.0%">
                  <c:v>0.0459136761062573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680896"/>
        <c:axId val="193679360"/>
      </c:lineChart>
      <c:catAx>
        <c:axId val="446050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7F7F7F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pPr>
          </a:p>
        </c:txPr>
        <c:crossAx val="446052608"/>
        <c:crosses val="autoZero"/>
        <c:auto val="1"/>
        <c:lblAlgn val="ctr"/>
        <c:lblOffset val="100"/>
        <c:noMultiLvlLbl val="0"/>
      </c:catAx>
      <c:valAx>
        <c:axId val="446052608"/>
        <c:scaling>
          <c:orientation val="minMax"/>
          <c:max val="150"/>
          <c:min val="7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 cap="flat" cmpd="sng" algn="ctr">
            <a:solidFill>
              <a:srgbClr val="7F7F7F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pPr>
          </a:p>
        </c:txPr>
        <c:crossAx val="446050688"/>
        <c:crosses val="autoZero"/>
        <c:crossBetween val="between"/>
        <c:majorUnit val="20"/>
      </c:valAx>
      <c:catAx>
        <c:axId val="193680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pPr>
          </a:p>
        </c:txPr>
        <c:crossAx val="193679360"/>
        <c:crosses val="autoZero"/>
        <c:auto val="1"/>
        <c:lblAlgn val="ctr"/>
        <c:lblOffset val="100"/>
        <c:noMultiLvlLbl val="0"/>
      </c:catAx>
      <c:valAx>
        <c:axId val="193679360"/>
        <c:scaling>
          <c:orientation val="minMax"/>
          <c:max val="0.2"/>
          <c:min val="-1"/>
        </c:scaling>
        <c:delete val="0"/>
        <c:axPos val="r"/>
        <c:numFmt formatCode="0%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pPr>
          </a:p>
        </c:txPr>
        <c:crossAx val="193680896"/>
        <c:crosses val="max"/>
        <c:crossBetween val="between"/>
        <c:majorUnit val="0.2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0959355950116627"/>
          <c:y val="0.0335601128472222"/>
          <c:w val="0.554731220369569"/>
          <c:h val="0.118372395833333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defRPr>
          </a:pPr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lang="zh-CN" sz="1200" b="0" i="0" u="none" strike="noStrike" baseline="0">
          <a:solidFill>
            <a:srgbClr val="000000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869653767821"/>
          <c:y val="0.161184469418928"/>
          <c:w val="0.843177189409369"/>
          <c:h val="0.6907905832239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指数计算2021!$P$31</c:f>
              <c:strCache>
                <c:ptCount val="1"/>
                <c:pt idx="0">
                  <c:v>发展成效指数</c:v>
                </c:pt>
              </c:strCache>
            </c:strRef>
          </c:tx>
          <c:spPr>
            <a:solidFill>
              <a:srgbClr val="19417A"/>
            </a:solidFill>
            <a:ln w="12700">
              <a:noFill/>
              <a:prstDash val="solid"/>
            </a:ln>
          </c:spPr>
          <c:invertIfNegative val="0"/>
          <c:dLbls>
            <c:dLbl>
              <c:idx val="3"/>
              <c:layout>
                <c:manualLayout>
                  <c:x val="0"/>
                  <c:y val="0.0113799283154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00169470942811609"/>
                  <c:y val="0.026361380881692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_ " sourceLinked="0"/>
            <c:spPr>
              <a:noFill/>
              <a:ln w="25400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numRef>
              <c:f>指数计算2021!$C$2:$J$2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指数计算2021!$C$19:$J$19</c:f>
              <c:numCache>
                <c:formatCode>General</c:formatCode>
                <c:ptCount val="8"/>
                <c:pt idx="0">
                  <c:v>100</c:v>
                </c:pt>
                <c:pt idx="1">
                  <c:v>107.027039784909</c:v>
                </c:pt>
                <c:pt idx="2">
                  <c:v>110.867148889582</c:v>
                </c:pt>
                <c:pt idx="3">
                  <c:v>112.849118856467</c:v>
                </c:pt>
                <c:pt idx="4">
                  <c:v>115.177772854416</c:v>
                </c:pt>
                <c:pt idx="5">
                  <c:v>105.511037177965</c:v>
                </c:pt>
                <c:pt idx="6">
                  <c:v>105.692850386542</c:v>
                </c:pt>
                <c:pt idx="7">
                  <c:v>106.888923407327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353216"/>
        <c:axId val="45367296"/>
      </c:barChart>
      <c:lineChart>
        <c:grouping val="standard"/>
        <c:varyColors val="0"/>
        <c:ser>
          <c:idx val="1"/>
          <c:order val="1"/>
          <c:tx>
            <c:strRef>
              <c:f>指数计算2021!$P$29</c:f>
              <c:strCache>
                <c:ptCount val="1"/>
                <c:pt idx="0">
                  <c:v>增速</c:v>
                </c:pt>
              </c:strCache>
            </c:strRef>
          </c:tx>
          <c:marker>
            <c:symbol val="circle"/>
            <c:size val="5"/>
          </c:marker>
          <c:dLbls>
            <c:dLbl>
              <c:idx val="1"/>
              <c:layout>
                <c:manualLayout>
                  <c:x val="-0.0449286207733865"/>
                  <c:y val="-0.045027488425925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numRef>
              <c:f>指数计算2021!$C$2:$J$2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指数计算2021!$Q$31:$X$31</c:f>
              <c:numCache>
                <c:formatCode>General</c:formatCode>
                <c:ptCount val="8"/>
                <c:pt idx="1" c:formatCode="0.0%">
                  <c:v>0.0702703978490939</c:v>
                </c:pt>
                <c:pt idx="2" c:formatCode="0.0%">
                  <c:v>0.0358798030141707</c:v>
                </c:pt>
                <c:pt idx="3" c:formatCode="0.0%">
                  <c:v>0.0178769814750028</c:v>
                </c:pt>
                <c:pt idx="4" c:formatCode="0.0%">
                  <c:v>0.0206351101501379</c:v>
                </c:pt>
                <c:pt idx="5" c:formatCode="0.0%">
                  <c:v>-0.0839288296420727</c:v>
                </c:pt>
                <c:pt idx="6" c:formatCode="0.0%">
                  <c:v>0.00172316767459035</c:v>
                </c:pt>
                <c:pt idx="7" c:formatCode="0.0%">
                  <c:v>0.0113164988588161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370368"/>
        <c:axId val="45368832"/>
      </c:lineChart>
      <c:catAx>
        <c:axId val="45353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7F7F7F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pPr>
          </a:p>
        </c:txPr>
        <c:crossAx val="45367296"/>
        <c:crosses val="autoZero"/>
        <c:auto val="1"/>
        <c:lblAlgn val="ctr"/>
        <c:lblOffset val="100"/>
        <c:noMultiLvlLbl val="0"/>
      </c:catAx>
      <c:valAx>
        <c:axId val="45367296"/>
        <c:scaling>
          <c:orientation val="minMax"/>
          <c:max val="130"/>
          <c:min val="7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 cap="flat" cmpd="sng" algn="ctr">
            <a:solidFill>
              <a:srgbClr val="7F7F7F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pPr>
          </a:p>
        </c:txPr>
        <c:crossAx val="45353216"/>
        <c:crosses val="autoZero"/>
        <c:crossBetween val="between"/>
        <c:majorUnit val="10"/>
      </c:valAx>
      <c:catAx>
        <c:axId val="45370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pPr>
          </a:p>
        </c:txPr>
        <c:crossAx val="45368832"/>
        <c:crosses val="autoZero"/>
        <c:auto val="1"/>
        <c:lblAlgn val="ctr"/>
        <c:lblOffset val="100"/>
        <c:noMultiLvlLbl val="0"/>
      </c:catAx>
      <c:valAx>
        <c:axId val="45368832"/>
        <c:scaling>
          <c:orientation val="minMax"/>
          <c:max val="0.2"/>
          <c:min val="-1"/>
        </c:scaling>
        <c:delete val="0"/>
        <c:axPos val="r"/>
        <c:numFmt formatCode="0%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pPr>
          </a:p>
        </c:txPr>
        <c:crossAx val="45370368"/>
        <c:crosses val="max"/>
        <c:crossBetween val="between"/>
        <c:majorUnit val="0.2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18801844378173"/>
          <c:y val="0.045130376344086"/>
          <c:w val="0.513681645809632"/>
          <c:h val="0.116252893518519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defRPr>
          </a:pPr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lang="zh-CN" sz="1200" b="0" i="0" u="none" strike="noStrike" baseline="0">
          <a:solidFill>
            <a:srgbClr val="000000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869653767821"/>
          <c:y val="0.161184469418928"/>
          <c:w val="0.843177189409369"/>
          <c:h val="0.6907905832239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指数计算2021!$P$32</c:f>
              <c:strCache>
                <c:ptCount val="1"/>
                <c:pt idx="0">
                  <c:v>发展潜力指数</c:v>
                </c:pt>
              </c:strCache>
            </c:strRef>
          </c:tx>
          <c:spPr>
            <a:solidFill>
              <a:srgbClr val="19417A"/>
            </a:solidFill>
            <a:ln w="12700">
              <a:noFill/>
              <a:prstDash val="solid"/>
            </a:ln>
          </c:spPr>
          <c:invertIfNegative val="0"/>
          <c:dLbls>
            <c:numFmt formatCode="0.0_ " sourceLinked="0"/>
            <c:spPr>
              <a:noFill/>
              <a:ln w="25400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numRef>
              <c:f>指数计算2021!$C$2:$J$2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指数计算2021!$C$26:$J$26</c:f>
              <c:numCache>
                <c:formatCode>General</c:formatCode>
                <c:ptCount val="8"/>
                <c:pt idx="0">
                  <c:v>100</c:v>
                </c:pt>
                <c:pt idx="1">
                  <c:v>100.470033785848</c:v>
                </c:pt>
                <c:pt idx="2">
                  <c:v>101.572462413068</c:v>
                </c:pt>
                <c:pt idx="3">
                  <c:v>103.018490784956</c:v>
                </c:pt>
                <c:pt idx="4">
                  <c:v>103.923317261483</c:v>
                </c:pt>
                <c:pt idx="5">
                  <c:v>106.763848796616</c:v>
                </c:pt>
                <c:pt idx="6">
                  <c:v>108.574980119326</c:v>
                </c:pt>
                <c:pt idx="7">
                  <c:v>110.036939260185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740032"/>
        <c:axId val="45741568"/>
      </c:barChart>
      <c:lineChart>
        <c:grouping val="standard"/>
        <c:varyColors val="0"/>
        <c:ser>
          <c:idx val="1"/>
          <c:order val="1"/>
          <c:tx>
            <c:strRef>
              <c:f>指数计算2021!$P$29</c:f>
              <c:strCache>
                <c:ptCount val="1"/>
                <c:pt idx="0">
                  <c:v>增速</c:v>
                </c:pt>
              </c:strCache>
            </c:strRef>
          </c:tx>
          <c:marker>
            <c:symbol val="circle"/>
            <c:size val="5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200" b="0" i="0" u="none" strike="noStrike" kern="1200" baseline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numRef>
              <c:f>指数计算2021!$C$2:$J$2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指数计算2021!$Q$32:$X$32</c:f>
              <c:numCache>
                <c:formatCode>General</c:formatCode>
                <c:ptCount val="8"/>
                <c:pt idx="1" c:formatCode="0.0%">
                  <c:v>0.00470033785848134</c:v>
                </c:pt>
                <c:pt idx="2" c:formatCode="0.0%">
                  <c:v>0.0109727108241067</c:v>
                </c:pt>
                <c:pt idx="3" c:formatCode="0.0%">
                  <c:v>0.0142364213442707</c:v>
                </c:pt>
                <c:pt idx="4" c:formatCode="0.0%">
                  <c:v>0.00878314630346999</c:v>
                </c:pt>
                <c:pt idx="5" c:formatCode="0.0%">
                  <c:v>0.027332956741422</c:v>
                </c:pt>
                <c:pt idx="6" c:formatCode="0.0%">
                  <c:v>0.0169639006379383</c:v>
                </c:pt>
                <c:pt idx="7" c:formatCode="0.0%">
                  <c:v>0.0134649726783529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693056"/>
        <c:axId val="45743104"/>
      </c:lineChart>
      <c:catAx>
        <c:axId val="45740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7F7F7F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pPr>
          </a:p>
        </c:txPr>
        <c:crossAx val="45741568"/>
        <c:crosses val="autoZero"/>
        <c:auto val="1"/>
        <c:lblAlgn val="ctr"/>
        <c:lblOffset val="100"/>
        <c:noMultiLvlLbl val="0"/>
      </c:catAx>
      <c:valAx>
        <c:axId val="45741568"/>
        <c:scaling>
          <c:orientation val="minMax"/>
          <c:max val="130"/>
          <c:min val="7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 cap="flat" cmpd="sng" algn="ctr">
            <a:solidFill>
              <a:srgbClr val="7F7F7F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pPr>
          </a:p>
        </c:txPr>
        <c:crossAx val="45740032"/>
        <c:crosses val="autoZero"/>
        <c:crossBetween val="between"/>
        <c:majorUnit val="10"/>
      </c:valAx>
      <c:catAx>
        <c:axId val="135693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pPr>
          </a:p>
        </c:txPr>
        <c:crossAx val="45743104"/>
        <c:crosses val="autoZero"/>
        <c:auto val="1"/>
        <c:lblAlgn val="ctr"/>
        <c:lblOffset val="100"/>
        <c:noMultiLvlLbl val="0"/>
      </c:catAx>
      <c:valAx>
        <c:axId val="45743104"/>
        <c:scaling>
          <c:orientation val="minMax"/>
          <c:max val="0.2"/>
          <c:min val="-1"/>
        </c:scaling>
        <c:delete val="0"/>
        <c:axPos val="r"/>
        <c:numFmt formatCode="0%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pPr>
          </a:p>
        </c:txPr>
        <c:crossAx val="135693056"/>
        <c:crosses val="max"/>
        <c:crossBetween val="between"/>
        <c:majorUnit val="0.2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33629607736775"/>
          <c:y val="0.0491160300925926"/>
          <c:w val="0.439782897231703"/>
          <c:h val="0.11262622974537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defRPr>
          </a:pPr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lang="zh-CN" sz="1200" b="0" i="0" u="none" strike="noStrike" baseline="0">
          <a:solidFill>
            <a:srgbClr val="000000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D221C-2D8B-4F7C-BC8C-06A1BC31F9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87821-E888-47C2-9B69-60AC6DDEEE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009B3-31E6-4CAF-9FB9-88B4D222EC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TextBox 9"/>
          <p:cNvSpPr txBox="1"/>
          <p:nvPr userDrawn="1"/>
        </p:nvSpPr>
        <p:spPr>
          <a:xfrm>
            <a:off x="3330104" y="6374445"/>
            <a:ext cx="43204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http://www.1ppt.com/xiazai/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41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8473D-2D84-413D-97BD-015ADE628A5A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41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41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55DC8D-C4F0-4F0D-B826-92573808DA5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E9FC9-035F-4517-8FAD-7E2C8642D522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2" cstate="screen"/>
          <a:srcRect l="23770" t="29652" r="23770" b="29652"/>
          <a:stretch>
            <a:fillRect/>
          </a:stretch>
        </p:blipFill>
        <p:spPr>
          <a:xfrm rot="10800000"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圆角矩形 14"/>
          <p:cNvSpPr/>
          <p:nvPr userDrawn="1"/>
        </p:nvSpPr>
        <p:spPr>
          <a:xfrm>
            <a:off x="417501" y="881125"/>
            <a:ext cx="1034326" cy="68238"/>
          </a:xfrm>
          <a:prstGeom prst="roundRect">
            <a:avLst>
              <a:gd name="adj" fmla="val 50000"/>
            </a:avLst>
          </a:prstGeom>
          <a:gradFill>
            <a:gsLst>
              <a:gs pos="1000">
                <a:srgbClr val="0381F2"/>
              </a:gs>
              <a:gs pos="100000">
                <a:srgbClr val="086DC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" name="圆角矩形 16"/>
          <p:cNvSpPr/>
          <p:nvPr userDrawn="1"/>
        </p:nvSpPr>
        <p:spPr>
          <a:xfrm>
            <a:off x="1490279" y="881125"/>
            <a:ext cx="92846" cy="68238"/>
          </a:xfrm>
          <a:prstGeom prst="roundRect">
            <a:avLst>
              <a:gd name="adj" fmla="val 50000"/>
            </a:avLst>
          </a:prstGeom>
          <a:gradFill>
            <a:gsLst>
              <a:gs pos="1000">
                <a:srgbClr val="0381F2"/>
              </a:gs>
              <a:gs pos="100000">
                <a:srgbClr val="086DC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0.xml"/><Relationship Id="rId3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jpeg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jpeg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jpe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1.jpeg"/><Relationship Id="rId7" Type="http://schemas.openxmlformats.org/officeDocument/2006/relationships/image" Target="../media/image10.jpeg"/><Relationship Id="rId6" Type="http://schemas.openxmlformats.org/officeDocument/2006/relationships/tags" Target="../tags/tag16.xml"/><Relationship Id="rId5" Type="http://schemas.openxmlformats.org/officeDocument/2006/relationships/image" Target="../media/image9.jpeg"/><Relationship Id="rId4" Type="http://schemas.openxmlformats.org/officeDocument/2006/relationships/tags" Target="../tags/tag15.xml"/><Relationship Id="rId3" Type="http://schemas.openxmlformats.org/officeDocument/2006/relationships/image" Target="../media/image8.jpeg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202306011指数封面(1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4520"/>
          <a:stretch>
            <a:fillRect/>
          </a:stretch>
        </p:blipFill>
        <p:spPr>
          <a:xfrm>
            <a:off x="692785" y="1513840"/>
            <a:ext cx="2790190" cy="36677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3806190" y="2120900"/>
            <a:ext cx="7005320" cy="245364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大黑简体" panose="02010601030101010101" charset="-122"/>
                <a:ea typeface="方正大黑简体" panose="02010601030101010101" charset="-122"/>
                <a:cs typeface="Times New Roman" panose="02020603050405020304" charset="0"/>
              </a:rPr>
              <a:t>2023 </a:t>
            </a:r>
            <a:r>
              <a:rPr lang="zh-CN" altLang="en-US" sz="4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江苏海洋经济发展指数</a:t>
            </a:r>
            <a:endParaRPr lang="zh-CN" altLang="en-US" sz="4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zh-CN" altLang="en-US" sz="4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发</a:t>
            </a:r>
            <a:r>
              <a:rPr lang="en-US" altLang="zh-CN" sz="4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zh-CN" altLang="en-US" sz="4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布</a:t>
            </a:r>
            <a:endParaRPr lang="zh-CN" altLang="en-US" sz="4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/>
        </p:nvSpPr>
        <p:spPr>
          <a:xfrm>
            <a:off x="1129664" y="1416685"/>
            <a:ext cx="9924415" cy="41509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endParaRPr lang="zh-CN" altLang="en-US" sz="24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6" name="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4480" y="355600"/>
            <a:ext cx="616013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sz="2400" spc="300" dirty="0">
                <a:gradFill flip="none" rotWithShape="1">
                  <a:gsLst>
                    <a:gs pos="1000">
                      <a:srgbClr val="0381F2"/>
                    </a:gs>
                    <a:gs pos="100000">
                      <a:srgbClr val="086DC7"/>
                    </a:gs>
                  </a:gsLst>
                  <a:lin ang="5400000" scaled="1"/>
                  <a:tileRect/>
                </a:gradFill>
                <a:effectLst>
                  <a:outerShdw blurRad="190500" dist="152400" dir="5400000" algn="t" rotWithShape="0">
                    <a:srgbClr val="086DC7">
                      <a:alpha val="25000"/>
                    </a:srgbClr>
                  </a:outerShdw>
                </a:effectLst>
                <a:latin typeface="+mn-lt"/>
                <a:ea typeface="+mn-ea"/>
                <a:cs typeface="+mn-ea"/>
              </a:rPr>
              <a:t>江苏海洋经济发展指数</a:t>
            </a:r>
            <a:endParaRPr lang="zh-CN" sz="2400" spc="300" dirty="0">
              <a:gradFill flip="none" rotWithShape="1">
                <a:gsLst>
                  <a:gs pos="1000">
                    <a:srgbClr val="0381F2"/>
                  </a:gs>
                  <a:gs pos="100000">
                    <a:srgbClr val="086DC7"/>
                  </a:gs>
                </a:gsLst>
                <a:lin ang="5400000" scaled="1"/>
                <a:tileRect/>
              </a:gradFill>
              <a:effectLst>
                <a:outerShdw blurRad="190500" dist="152400" dir="5400000" algn="t" rotWithShape="0">
                  <a:srgbClr val="086DC7">
                    <a:alpha val="25000"/>
                  </a:srgbClr>
                </a:outerShdw>
              </a:effectLst>
              <a:latin typeface="+mn-lt"/>
              <a:ea typeface="+mn-ea"/>
              <a:cs typeface="+mn-ea"/>
            </a:endParaRPr>
          </a:p>
        </p:txBody>
      </p:sp>
      <p:pic>
        <p:nvPicPr>
          <p:cNvPr id="73" name="图片 7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47345" y="1416685"/>
            <a:ext cx="6916420" cy="440436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7102475" y="1998345"/>
            <a:ext cx="500761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altLang="zh-CN" sz="2400" b="1">
                <a:solidFill>
                  <a:schemeClr val="accent1">
                    <a:lumMod val="50000"/>
                  </a:schemeClr>
                </a:solidFill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</a:rPr>
              <a:t>   </a:t>
            </a:r>
            <a:r>
              <a:rPr lang="zh-CN" sz="2400" b="1">
                <a:solidFill>
                  <a:schemeClr val="accent1">
                    <a:lumMod val="50000"/>
                  </a:schemeClr>
                </a:solidFill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</a:rPr>
              <a:t>江苏海洋经济发展指数（</a:t>
            </a:r>
            <a:r>
              <a:rPr lang="en-US" sz="2400" b="1">
                <a:solidFill>
                  <a:schemeClr val="accent1">
                    <a:lumMod val="50000"/>
                  </a:schemeClr>
                </a:solidFill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</a:rPr>
              <a:t>JSOEDI</a:t>
            </a:r>
            <a:r>
              <a:rPr lang="zh-CN" sz="2400" b="1">
                <a:solidFill>
                  <a:schemeClr val="accent1">
                    <a:lumMod val="50000"/>
                  </a:schemeClr>
                </a:solidFill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</a:rPr>
              <a:t>）是反映江苏海洋经济发展质量的综合性指数，以</a:t>
            </a:r>
            <a:r>
              <a:rPr lang="en-US" sz="2400" b="1">
                <a:solidFill>
                  <a:schemeClr val="accent1">
                    <a:lumMod val="50000"/>
                  </a:schemeClr>
                </a:solidFill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</a:rPr>
              <a:t>2015</a:t>
            </a:r>
            <a:r>
              <a:rPr lang="zh-CN" sz="2400" b="1">
                <a:solidFill>
                  <a:schemeClr val="accent1">
                    <a:lumMod val="50000"/>
                  </a:schemeClr>
                </a:solidFill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</a:rPr>
              <a:t>年为基期，基期指数设定为</a:t>
            </a:r>
            <a:r>
              <a:rPr lang="en-US" sz="2400" b="1">
                <a:solidFill>
                  <a:schemeClr val="accent1">
                    <a:lumMod val="50000"/>
                  </a:schemeClr>
                </a:solidFill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</a:rPr>
              <a:t>100</a:t>
            </a:r>
            <a:r>
              <a:rPr lang="zh-CN" sz="2400" b="1">
                <a:solidFill>
                  <a:schemeClr val="accent1">
                    <a:lumMod val="50000"/>
                  </a:schemeClr>
                </a:solidFill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</a:rPr>
              <a:t>，包括发展水平、发展成效、发展潜力三个方面。</a:t>
            </a:r>
            <a:endParaRPr lang="zh-CN" altLang="en-US" sz="2400" b="1">
              <a:solidFill>
                <a:schemeClr val="accent1">
                  <a:lumMod val="50000"/>
                </a:schemeClr>
              </a:solidFill>
              <a:latin typeface="方正大标宋简体" panose="02010601030101010101" charset="-122"/>
              <a:ea typeface="方正大标宋简体" panose="02010601030101010101" charset="-122"/>
              <a:cs typeface="方正大标宋简体" panose="02010601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H="1">
            <a:off x="0" y="1"/>
            <a:ext cx="12192000" cy="6857999"/>
            <a:chOff x="0" y="1"/>
            <a:chExt cx="12192000" cy="6857999"/>
          </a:xfrm>
        </p:grpSpPr>
        <p:sp>
          <p:nvSpPr>
            <p:cNvPr id="61" name="任意多边形 60"/>
            <p:cNvSpPr/>
            <p:nvPr/>
          </p:nvSpPr>
          <p:spPr>
            <a:xfrm rot="5400000" flipH="1" flipV="1">
              <a:off x="-163285" y="163286"/>
              <a:ext cx="2601686" cy="2275115"/>
            </a:xfrm>
            <a:custGeom>
              <a:avLst/>
              <a:gdLst>
                <a:gd name="connsiteX0" fmla="*/ 0 w 2601686"/>
                <a:gd name="connsiteY0" fmla="*/ 0 h 2275115"/>
                <a:gd name="connsiteX1" fmla="*/ 2601686 w 2601686"/>
                <a:gd name="connsiteY1" fmla="*/ 0 h 2275115"/>
                <a:gd name="connsiteX2" fmla="*/ 2601686 w 2601686"/>
                <a:gd name="connsiteY2" fmla="*/ 2249030 h 2275115"/>
                <a:gd name="connsiteX3" fmla="*/ 2507732 w 2601686"/>
                <a:gd name="connsiteY3" fmla="*/ 2263369 h 2275115"/>
                <a:gd name="connsiteX4" fmla="*/ 2275115 w 2601686"/>
                <a:gd name="connsiteY4" fmla="*/ 2275115 h 2275115"/>
                <a:gd name="connsiteX5" fmla="*/ 0 w 2601686"/>
                <a:gd name="connsiteY5" fmla="*/ 0 h 227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1686" h="2275115">
                  <a:moveTo>
                    <a:pt x="0" y="0"/>
                  </a:moveTo>
                  <a:lnTo>
                    <a:pt x="2601686" y="0"/>
                  </a:lnTo>
                  <a:lnTo>
                    <a:pt x="2601686" y="2249030"/>
                  </a:lnTo>
                  <a:lnTo>
                    <a:pt x="2507732" y="2263369"/>
                  </a:lnTo>
                  <a:cubicBezTo>
                    <a:pt x="2431249" y="2271136"/>
                    <a:pt x="2353647" y="2275115"/>
                    <a:pt x="2275115" y="2275115"/>
                  </a:cubicBezTo>
                  <a:cubicBezTo>
                    <a:pt x="1018604" y="2275115"/>
                    <a:pt x="0" y="1256511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ADD5FC">
                    <a:alpha val="0"/>
                  </a:srgbClr>
                </a:gs>
                <a:gs pos="100000">
                  <a:srgbClr val="ADD5F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任意多边形 59"/>
            <p:cNvSpPr/>
            <p:nvPr/>
          </p:nvSpPr>
          <p:spPr>
            <a:xfrm flipV="1">
              <a:off x="9590314" y="4582885"/>
              <a:ext cx="2601686" cy="2275115"/>
            </a:xfrm>
            <a:custGeom>
              <a:avLst/>
              <a:gdLst>
                <a:gd name="connsiteX0" fmla="*/ 0 w 2601686"/>
                <a:gd name="connsiteY0" fmla="*/ 0 h 2275115"/>
                <a:gd name="connsiteX1" fmla="*/ 2601686 w 2601686"/>
                <a:gd name="connsiteY1" fmla="*/ 0 h 2275115"/>
                <a:gd name="connsiteX2" fmla="*/ 2601686 w 2601686"/>
                <a:gd name="connsiteY2" fmla="*/ 2249030 h 2275115"/>
                <a:gd name="connsiteX3" fmla="*/ 2507732 w 2601686"/>
                <a:gd name="connsiteY3" fmla="*/ 2263369 h 2275115"/>
                <a:gd name="connsiteX4" fmla="*/ 2275115 w 2601686"/>
                <a:gd name="connsiteY4" fmla="*/ 2275115 h 2275115"/>
                <a:gd name="connsiteX5" fmla="*/ 0 w 2601686"/>
                <a:gd name="connsiteY5" fmla="*/ 0 h 227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1686" h="2275115">
                  <a:moveTo>
                    <a:pt x="0" y="0"/>
                  </a:moveTo>
                  <a:lnTo>
                    <a:pt x="2601686" y="0"/>
                  </a:lnTo>
                  <a:lnTo>
                    <a:pt x="2601686" y="2249030"/>
                  </a:lnTo>
                  <a:lnTo>
                    <a:pt x="2507732" y="2263369"/>
                  </a:lnTo>
                  <a:cubicBezTo>
                    <a:pt x="2431249" y="2271136"/>
                    <a:pt x="2353647" y="2275115"/>
                    <a:pt x="2275115" y="2275115"/>
                  </a:cubicBezTo>
                  <a:cubicBezTo>
                    <a:pt x="1018604" y="2275115"/>
                    <a:pt x="0" y="1256511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ADD5FC">
                    <a:alpha val="0"/>
                  </a:srgbClr>
                </a:gs>
                <a:gs pos="100000">
                  <a:srgbClr val="ADD5F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2" name="文本框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4480" y="355600"/>
            <a:ext cx="616013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sz="2400" spc="300" dirty="0">
                <a:gradFill flip="none" rotWithShape="1">
                  <a:gsLst>
                    <a:gs pos="1000">
                      <a:srgbClr val="0381F2"/>
                    </a:gs>
                    <a:gs pos="100000">
                      <a:srgbClr val="086DC7"/>
                    </a:gs>
                  </a:gsLst>
                  <a:lin ang="5400000" scaled="1"/>
                  <a:tileRect/>
                </a:gradFill>
                <a:effectLst>
                  <a:outerShdw blurRad="190500" dist="152400" dir="5400000" algn="t" rotWithShape="0">
                    <a:srgbClr val="086DC7">
                      <a:alpha val="25000"/>
                    </a:srgbClr>
                  </a:outerShdw>
                </a:effectLst>
                <a:latin typeface="+mn-lt"/>
                <a:ea typeface="+mn-ea"/>
                <a:cs typeface="+mn-ea"/>
              </a:rPr>
              <a:t>2015-2022年江苏海洋经济发展指数</a:t>
            </a:r>
            <a:endParaRPr lang="zh-CN" sz="2400" spc="300" dirty="0">
              <a:gradFill flip="none" rotWithShape="1">
                <a:gsLst>
                  <a:gs pos="1000">
                    <a:srgbClr val="0381F2"/>
                  </a:gs>
                  <a:gs pos="100000">
                    <a:srgbClr val="086DC7"/>
                  </a:gs>
                </a:gsLst>
                <a:lin ang="5400000" scaled="1"/>
                <a:tileRect/>
              </a:gradFill>
              <a:effectLst>
                <a:outerShdw blurRad="190500" dist="152400" dir="5400000" algn="t" rotWithShape="0">
                  <a:srgbClr val="086DC7">
                    <a:alpha val="25000"/>
                  </a:srgbClr>
                </a:outerShdw>
              </a:effectLst>
              <a:latin typeface="+mn-lt"/>
              <a:ea typeface="+mn-ea"/>
              <a:cs typeface="+mn-ea"/>
            </a:endParaRPr>
          </a:p>
        </p:txBody>
      </p:sp>
      <p:graphicFrame>
        <p:nvGraphicFramePr>
          <p:cNvPr id="2" name="图表 1"/>
          <p:cNvGraphicFramePr/>
          <p:nvPr>
            <p:custDataLst>
              <p:tags r:id="rId3"/>
            </p:custDataLst>
          </p:nvPr>
        </p:nvGraphicFramePr>
        <p:xfrm>
          <a:off x="1333183" y="1349058"/>
          <a:ext cx="6390000" cy="34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00" name="文本框 99"/>
          <p:cNvSpPr txBox="1"/>
          <p:nvPr/>
        </p:nvSpPr>
        <p:spPr>
          <a:xfrm>
            <a:off x="1129030" y="4998720"/>
            <a:ext cx="679894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sz="2400" b="1">
                <a:solidFill>
                  <a:schemeClr val="accent1">
                    <a:lumMod val="50000"/>
                  </a:schemeClr>
                </a:solidFill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</a:rPr>
              <a:t>2022年江苏海洋经济发展指数为116.3，比上年增长2.7%，全省海洋生产总值超9000亿元，海洋经济发展呈现稳中向好态势。</a:t>
            </a:r>
            <a:endParaRPr lang="en-US" sz="2400" b="1">
              <a:solidFill>
                <a:schemeClr val="accent1">
                  <a:lumMod val="50000"/>
                </a:schemeClr>
              </a:solidFill>
              <a:latin typeface="方正大标宋简体" panose="02010601030101010101" charset="-122"/>
              <a:ea typeface="方正大标宋简体" panose="02010601030101010101" charset="-122"/>
              <a:cs typeface="方正大标宋简体" panose="02010601030101010101" charset="-122"/>
            </a:endParaRPr>
          </a:p>
        </p:txBody>
      </p:sp>
      <p:pic>
        <p:nvPicPr>
          <p:cNvPr id="7" name="图片 6" descr="微信图片_202004021512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7990" y="3786505"/>
            <a:ext cx="3808095" cy="241109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>
      <p:transition spd="slow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H="1">
            <a:off x="0" y="1"/>
            <a:ext cx="12192000" cy="6857999"/>
            <a:chOff x="0" y="1"/>
            <a:chExt cx="12192000" cy="6857999"/>
          </a:xfrm>
        </p:grpSpPr>
        <p:sp>
          <p:nvSpPr>
            <p:cNvPr id="61" name="任意多边形 60"/>
            <p:cNvSpPr/>
            <p:nvPr/>
          </p:nvSpPr>
          <p:spPr>
            <a:xfrm rot="5400000" flipH="1" flipV="1">
              <a:off x="-163285" y="163286"/>
              <a:ext cx="2601686" cy="2275115"/>
            </a:xfrm>
            <a:custGeom>
              <a:avLst/>
              <a:gdLst>
                <a:gd name="connsiteX0" fmla="*/ 0 w 2601686"/>
                <a:gd name="connsiteY0" fmla="*/ 0 h 2275115"/>
                <a:gd name="connsiteX1" fmla="*/ 2601686 w 2601686"/>
                <a:gd name="connsiteY1" fmla="*/ 0 h 2275115"/>
                <a:gd name="connsiteX2" fmla="*/ 2601686 w 2601686"/>
                <a:gd name="connsiteY2" fmla="*/ 2249030 h 2275115"/>
                <a:gd name="connsiteX3" fmla="*/ 2507732 w 2601686"/>
                <a:gd name="connsiteY3" fmla="*/ 2263369 h 2275115"/>
                <a:gd name="connsiteX4" fmla="*/ 2275115 w 2601686"/>
                <a:gd name="connsiteY4" fmla="*/ 2275115 h 2275115"/>
                <a:gd name="connsiteX5" fmla="*/ 0 w 2601686"/>
                <a:gd name="connsiteY5" fmla="*/ 0 h 227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1686" h="2275115">
                  <a:moveTo>
                    <a:pt x="0" y="0"/>
                  </a:moveTo>
                  <a:lnTo>
                    <a:pt x="2601686" y="0"/>
                  </a:lnTo>
                  <a:lnTo>
                    <a:pt x="2601686" y="2249030"/>
                  </a:lnTo>
                  <a:lnTo>
                    <a:pt x="2507732" y="2263369"/>
                  </a:lnTo>
                  <a:cubicBezTo>
                    <a:pt x="2431249" y="2271136"/>
                    <a:pt x="2353647" y="2275115"/>
                    <a:pt x="2275115" y="2275115"/>
                  </a:cubicBezTo>
                  <a:cubicBezTo>
                    <a:pt x="1018604" y="2275115"/>
                    <a:pt x="0" y="1256511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ADD5FC">
                    <a:alpha val="0"/>
                  </a:srgbClr>
                </a:gs>
                <a:gs pos="100000">
                  <a:srgbClr val="ADD5F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任意多边形 59"/>
            <p:cNvSpPr/>
            <p:nvPr/>
          </p:nvSpPr>
          <p:spPr>
            <a:xfrm flipV="1">
              <a:off x="9590314" y="4582885"/>
              <a:ext cx="2601686" cy="2275115"/>
            </a:xfrm>
            <a:custGeom>
              <a:avLst/>
              <a:gdLst>
                <a:gd name="connsiteX0" fmla="*/ 0 w 2601686"/>
                <a:gd name="connsiteY0" fmla="*/ 0 h 2275115"/>
                <a:gd name="connsiteX1" fmla="*/ 2601686 w 2601686"/>
                <a:gd name="connsiteY1" fmla="*/ 0 h 2275115"/>
                <a:gd name="connsiteX2" fmla="*/ 2601686 w 2601686"/>
                <a:gd name="connsiteY2" fmla="*/ 2249030 h 2275115"/>
                <a:gd name="connsiteX3" fmla="*/ 2507732 w 2601686"/>
                <a:gd name="connsiteY3" fmla="*/ 2263369 h 2275115"/>
                <a:gd name="connsiteX4" fmla="*/ 2275115 w 2601686"/>
                <a:gd name="connsiteY4" fmla="*/ 2275115 h 2275115"/>
                <a:gd name="connsiteX5" fmla="*/ 0 w 2601686"/>
                <a:gd name="connsiteY5" fmla="*/ 0 h 227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1686" h="2275115">
                  <a:moveTo>
                    <a:pt x="0" y="0"/>
                  </a:moveTo>
                  <a:lnTo>
                    <a:pt x="2601686" y="0"/>
                  </a:lnTo>
                  <a:lnTo>
                    <a:pt x="2601686" y="2249030"/>
                  </a:lnTo>
                  <a:lnTo>
                    <a:pt x="2507732" y="2263369"/>
                  </a:lnTo>
                  <a:cubicBezTo>
                    <a:pt x="2431249" y="2271136"/>
                    <a:pt x="2353647" y="2275115"/>
                    <a:pt x="2275115" y="2275115"/>
                  </a:cubicBezTo>
                  <a:cubicBezTo>
                    <a:pt x="1018604" y="2275115"/>
                    <a:pt x="0" y="1256511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ADD5FC">
                    <a:alpha val="0"/>
                  </a:srgbClr>
                </a:gs>
                <a:gs pos="100000">
                  <a:srgbClr val="ADD5F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2" name="文本框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4480" y="355600"/>
            <a:ext cx="616013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sz="2400" spc="300" dirty="0">
                <a:gradFill flip="none" rotWithShape="1">
                  <a:gsLst>
                    <a:gs pos="1000">
                      <a:srgbClr val="0381F2"/>
                    </a:gs>
                    <a:gs pos="100000">
                      <a:srgbClr val="086DC7"/>
                    </a:gs>
                  </a:gsLst>
                  <a:lin ang="5400000" scaled="1"/>
                  <a:tileRect/>
                </a:gradFill>
                <a:effectLst>
                  <a:outerShdw blurRad="190500" dist="152400" dir="5400000" algn="t" rotWithShape="0">
                    <a:srgbClr val="086DC7">
                      <a:alpha val="25000"/>
                    </a:srgbClr>
                  </a:outerShdw>
                </a:effectLst>
                <a:latin typeface="+mn-lt"/>
                <a:ea typeface="+mn-ea"/>
                <a:cs typeface="+mn-ea"/>
              </a:rPr>
              <a:t>发展水平指数</a:t>
            </a:r>
            <a:endParaRPr lang="zh-CN" sz="2400" spc="300" dirty="0">
              <a:gradFill flip="none" rotWithShape="1">
                <a:gsLst>
                  <a:gs pos="1000">
                    <a:srgbClr val="0381F2"/>
                  </a:gs>
                  <a:gs pos="100000">
                    <a:srgbClr val="086DC7"/>
                  </a:gs>
                </a:gsLst>
                <a:lin ang="5400000" scaled="1"/>
                <a:tileRect/>
              </a:gradFill>
              <a:effectLst>
                <a:outerShdw blurRad="190500" dist="152400" dir="5400000" algn="t" rotWithShape="0">
                  <a:srgbClr val="086DC7">
                    <a:alpha val="25000"/>
                  </a:srgbClr>
                </a:outerShdw>
              </a:effectLst>
              <a:latin typeface="+mn-lt"/>
              <a:ea typeface="+mn-ea"/>
              <a:cs typeface="+mn-ea"/>
            </a:endParaRPr>
          </a:p>
        </p:txBody>
      </p:sp>
      <p:graphicFrame>
        <p:nvGraphicFramePr>
          <p:cNvPr id="8" name="图表 8"/>
          <p:cNvGraphicFramePr/>
          <p:nvPr>
            <p:custDataLst>
              <p:tags r:id="rId3"/>
            </p:custDataLst>
          </p:nvPr>
        </p:nvGraphicFramePr>
        <p:xfrm>
          <a:off x="1245870" y="1111885"/>
          <a:ext cx="6654800" cy="3670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2" name="图片 1" descr="丹顶鹤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490" y="3429000"/>
            <a:ext cx="3693160" cy="2428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0" name="文本框 99"/>
          <p:cNvSpPr txBox="1"/>
          <p:nvPr/>
        </p:nvSpPr>
        <p:spPr>
          <a:xfrm>
            <a:off x="1463675" y="4762500"/>
            <a:ext cx="623760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400" b="1">
                <a:solidFill>
                  <a:schemeClr val="accent1">
                    <a:lumMod val="50000"/>
                  </a:schemeClr>
                </a:solidFill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</a:rPr>
              <a:t>发展水平指数为128.0，比上年增长4.6%，海洋经济规模再上新台阶，质量效益稳步提高。</a:t>
            </a:r>
            <a:endParaRPr lang="zh-CN" altLang="en-US" b="1">
              <a:cs typeface="仿宋_GB231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>
      <p:transition spd="slow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H="1">
            <a:off x="0" y="1"/>
            <a:ext cx="12192000" cy="6857999"/>
            <a:chOff x="0" y="1"/>
            <a:chExt cx="12192000" cy="6857999"/>
          </a:xfrm>
        </p:grpSpPr>
        <p:sp>
          <p:nvSpPr>
            <p:cNvPr id="61" name="任意多边形 60"/>
            <p:cNvSpPr/>
            <p:nvPr/>
          </p:nvSpPr>
          <p:spPr>
            <a:xfrm rot="5400000" flipH="1" flipV="1">
              <a:off x="-163285" y="163286"/>
              <a:ext cx="2601686" cy="2275115"/>
            </a:xfrm>
            <a:custGeom>
              <a:avLst/>
              <a:gdLst>
                <a:gd name="connsiteX0" fmla="*/ 0 w 2601686"/>
                <a:gd name="connsiteY0" fmla="*/ 0 h 2275115"/>
                <a:gd name="connsiteX1" fmla="*/ 2601686 w 2601686"/>
                <a:gd name="connsiteY1" fmla="*/ 0 h 2275115"/>
                <a:gd name="connsiteX2" fmla="*/ 2601686 w 2601686"/>
                <a:gd name="connsiteY2" fmla="*/ 2249030 h 2275115"/>
                <a:gd name="connsiteX3" fmla="*/ 2507732 w 2601686"/>
                <a:gd name="connsiteY3" fmla="*/ 2263369 h 2275115"/>
                <a:gd name="connsiteX4" fmla="*/ 2275115 w 2601686"/>
                <a:gd name="connsiteY4" fmla="*/ 2275115 h 2275115"/>
                <a:gd name="connsiteX5" fmla="*/ 0 w 2601686"/>
                <a:gd name="connsiteY5" fmla="*/ 0 h 227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1686" h="2275115">
                  <a:moveTo>
                    <a:pt x="0" y="0"/>
                  </a:moveTo>
                  <a:lnTo>
                    <a:pt x="2601686" y="0"/>
                  </a:lnTo>
                  <a:lnTo>
                    <a:pt x="2601686" y="2249030"/>
                  </a:lnTo>
                  <a:lnTo>
                    <a:pt x="2507732" y="2263369"/>
                  </a:lnTo>
                  <a:cubicBezTo>
                    <a:pt x="2431249" y="2271136"/>
                    <a:pt x="2353647" y="2275115"/>
                    <a:pt x="2275115" y="2275115"/>
                  </a:cubicBezTo>
                  <a:cubicBezTo>
                    <a:pt x="1018604" y="2275115"/>
                    <a:pt x="0" y="1256511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ADD5FC">
                    <a:alpha val="0"/>
                  </a:srgbClr>
                </a:gs>
                <a:gs pos="100000">
                  <a:srgbClr val="ADD5F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任意多边形 59"/>
            <p:cNvSpPr/>
            <p:nvPr/>
          </p:nvSpPr>
          <p:spPr>
            <a:xfrm flipV="1">
              <a:off x="9590314" y="4582885"/>
              <a:ext cx="2601686" cy="2275115"/>
            </a:xfrm>
            <a:custGeom>
              <a:avLst/>
              <a:gdLst>
                <a:gd name="connsiteX0" fmla="*/ 0 w 2601686"/>
                <a:gd name="connsiteY0" fmla="*/ 0 h 2275115"/>
                <a:gd name="connsiteX1" fmla="*/ 2601686 w 2601686"/>
                <a:gd name="connsiteY1" fmla="*/ 0 h 2275115"/>
                <a:gd name="connsiteX2" fmla="*/ 2601686 w 2601686"/>
                <a:gd name="connsiteY2" fmla="*/ 2249030 h 2275115"/>
                <a:gd name="connsiteX3" fmla="*/ 2507732 w 2601686"/>
                <a:gd name="connsiteY3" fmla="*/ 2263369 h 2275115"/>
                <a:gd name="connsiteX4" fmla="*/ 2275115 w 2601686"/>
                <a:gd name="connsiteY4" fmla="*/ 2275115 h 2275115"/>
                <a:gd name="connsiteX5" fmla="*/ 0 w 2601686"/>
                <a:gd name="connsiteY5" fmla="*/ 0 h 227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1686" h="2275115">
                  <a:moveTo>
                    <a:pt x="0" y="0"/>
                  </a:moveTo>
                  <a:lnTo>
                    <a:pt x="2601686" y="0"/>
                  </a:lnTo>
                  <a:lnTo>
                    <a:pt x="2601686" y="2249030"/>
                  </a:lnTo>
                  <a:lnTo>
                    <a:pt x="2507732" y="2263369"/>
                  </a:lnTo>
                  <a:cubicBezTo>
                    <a:pt x="2431249" y="2271136"/>
                    <a:pt x="2353647" y="2275115"/>
                    <a:pt x="2275115" y="2275115"/>
                  </a:cubicBezTo>
                  <a:cubicBezTo>
                    <a:pt x="1018604" y="2275115"/>
                    <a:pt x="0" y="1256511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ADD5FC">
                    <a:alpha val="0"/>
                  </a:srgbClr>
                </a:gs>
                <a:gs pos="100000">
                  <a:srgbClr val="ADD5F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2" name="文本框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4480" y="355600"/>
            <a:ext cx="616013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sz="2400" spc="300" dirty="0">
                <a:gradFill flip="none" rotWithShape="1">
                  <a:gsLst>
                    <a:gs pos="1000">
                      <a:srgbClr val="0381F2"/>
                    </a:gs>
                    <a:gs pos="100000">
                      <a:srgbClr val="086DC7"/>
                    </a:gs>
                  </a:gsLst>
                  <a:lin ang="5400000" scaled="1"/>
                  <a:tileRect/>
                </a:gradFill>
                <a:effectLst>
                  <a:outerShdw blurRad="190500" dist="152400" dir="5400000" algn="t" rotWithShape="0">
                    <a:srgbClr val="086DC7">
                      <a:alpha val="25000"/>
                    </a:srgbClr>
                  </a:outerShdw>
                </a:effectLst>
                <a:latin typeface="+mn-lt"/>
                <a:ea typeface="+mn-ea"/>
                <a:cs typeface="+mn-ea"/>
                <a:sym typeface="+mn-ea"/>
              </a:rPr>
              <a:t>发展成效指数</a:t>
            </a:r>
            <a:endParaRPr lang="zh-CN" sz="2400" spc="300" dirty="0">
              <a:gradFill flip="none" rotWithShape="1">
                <a:gsLst>
                  <a:gs pos="1000">
                    <a:srgbClr val="0381F2"/>
                  </a:gs>
                  <a:gs pos="100000">
                    <a:srgbClr val="086DC7"/>
                  </a:gs>
                </a:gsLst>
                <a:lin ang="5400000" scaled="1"/>
                <a:tileRect/>
              </a:gradFill>
              <a:effectLst>
                <a:outerShdw blurRad="190500" dist="152400" dir="5400000" algn="t" rotWithShape="0">
                  <a:srgbClr val="086DC7">
                    <a:alpha val="25000"/>
                  </a:srgbClr>
                </a:outerShdw>
              </a:effectLst>
              <a:latin typeface="+mn-lt"/>
              <a:ea typeface="+mn-ea"/>
              <a:cs typeface="+mn-ea"/>
            </a:endParaRPr>
          </a:p>
        </p:txBody>
      </p:sp>
      <p:graphicFrame>
        <p:nvGraphicFramePr>
          <p:cNvPr id="4" name="图表 4"/>
          <p:cNvGraphicFramePr/>
          <p:nvPr>
            <p:custDataLst>
              <p:tags r:id="rId3"/>
            </p:custDataLst>
          </p:nvPr>
        </p:nvGraphicFramePr>
        <p:xfrm>
          <a:off x="1335723" y="1426845"/>
          <a:ext cx="6390000" cy="34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00" name="文本框 99"/>
          <p:cNvSpPr txBox="1"/>
          <p:nvPr/>
        </p:nvSpPr>
        <p:spPr>
          <a:xfrm>
            <a:off x="1422400" y="4872990"/>
            <a:ext cx="623760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ClrTx/>
              <a:buSzTx/>
              <a:buFontTx/>
            </a:pPr>
            <a:r>
              <a:rPr lang="en-US" sz="2400" b="1">
                <a:solidFill>
                  <a:schemeClr val="accent1">
                    <a:lumMod val="50000"/>
                  </a:schemeClr>
                </a:solidFill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</a:rPr>
              <a:t>发展成效指数为106.9，比上年增长1.1%，民生保障有力，沿海居民生活质量不断改善。</a:t>
            </a:r>
            <a:endParaRPr lang="en-US" sz="2400" b="1">
              <a:solidFill>
                <a:schemeClr val="accent1">
                  <a:lumMod val="50000"/>
                </a:schemeClr>
              </a:solidFill>
              <a:latin typeface="方正大标宋简体" panose="02010601030101010101" charset="-122"/>
              <a:ea typeface="方正大标宋简体" panose="02010601030101010101" charset="-122"/>
              <a:cs typeface="方正大标宋简体" panose="02010601030101010101" charset="-122"/>
            </a:endParaRPr>
          </a:p>
        </p:txBody>
      </p:sp>
      <p:pic>
        <p:nvPicPr>
          <p:cNvPr id="2" name="图片 1" descr="微信图片_202004021511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8920" y="3534410"/>
            <a:ext cx="3888740" cy="23488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>
      <p:transition spd="slow" advTm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H="1">
            <a:off x="0" y="1"/>
            <a:ext cx="12192000" cy="6857999"/>
            <a:chOff x="0" y="1"/>
            <a:chExt cx="12192000" cy="6857999"/>
          </a:xfrm>
        </p:grpSpPr>
        <p:sp>
          <p:nvSpPr>
            <p:cNvPr id="61" name="任意多边形 60"/>
            <p:cNvSpPr/>
            <p:nvPr/>
          </p:nvSpPr>
          <p:spPr>
            <a:xfrm rot="5400000" flipH="1" flipV="1">
              <a:off x="-163285" y="163286"/>
              <a:ext cx="2601686" cy="2275115"/>
            </a:xfrm>
            <a:custGeom>
              <a:avLst/>
              <a:gdLst>
                <a:gd name="connsiteX0" fmla="*/ 0 w 2601686"/>
                <a:gd name="connsiteY0" fmla="*/ 0 h 2275115"/>
                <a:gd name="connsiteX1" fmla="*/ 2601686 w 2601686"/>
                <a:gd name="connsiteY1" fmla="*/ 0 h 2275115"/>
                <a:gd name="connsiteX2" fmla="*/ 2601686 w 2601686"/>
                <a:gd name="connsiteY2" fmla="*/ 2249030 h 2275115"/>
                <a:gd name="connsiteX3" fmla="*/ 2507732 w 2601686"/>
                <a:gd name="connsiteY3" fmla="*/ 2263369 h 2275115"/>
                <a:gd name="connsiteX4" fmla="*/ 2275115 w 2601686"/>
                <a:gd name="connsiteY4" fmla="*/ 2275115 h 2275115"/>
                <a:gd name="connsiteX5" fmla="*/ 0 w 2601686"/>
                <a:gd name="connsiteY5" fmla="*/ 0 h 227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1686" h="2275115">
                  <a:moveTo>
                    <a:pt x="0" y="0"/>
                  </a:moveTo>
                  <a:lnTo>
                    <a:pt x="2601686" y="0"/>
                  </a:lnTo>
                  <a:lnTo>
                    <a:pt x="2601686" y="2249030"/>
                  </a:lnTo>
                  <a:lnTo>
                    <a:pt x="2507732" y="2263369"/>
                  </a:lnTo>
                  <a:cubicBezTo>
                    <a:pt x="2431249" y="2271136"/>
                    <a:pt x="2353647" y="2275115"/>
                    <a:pt x="2275115" y="2275115"/>
                  </a:cubicBezTo>
                  <a:cubicBezTo>
                    <a:pt x="1018604" y="2275115"/>
                    <a:pt x="0" y="1256511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ADD5FC">
                    <a:alpha val="0"/>
                  </a:srgbClr>
                </a:gs>
                <a:gs pos="100000">
                  <a:srgbClr val="ADD5F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任意多边形 59"/>
            <p:cNvSpPr/>
            <p:nvPr/>
          </p:nvSpPr>
          <p:spPr>
            <a:xfrm flipV="1">
              <a:off x="9590314" y="4582885"/>
              <a:ext cx="2601686" cy="2275115"/>
            </a:xfrm>
            <a:custGeom>
              <a:avLst/>
              <a:gdLst>
                <a:gd name="connsiteX0" fmla="*/ 0 w 2601686"/>
                <a:gd name="connsiteY0" fmla="*/ 0 h 2275115"/>
                <a:gd name="connsiteX1" fmla="*/ 2601686 w 2601686"/>
                <a:gd name="connsiteY1" fmla="*/ 0 h 2275115"/>
                <a:gd name="connsiteX2" fmla="*/ 2601686 w 2601686"/>
                <a:gd name="connsiteY2" fmla="*/ 2249030 h 2275115"/>
                <a:gd name="connsiteX3" fmla="*/ 2507732 w 2601686"/>
                <a:gd name="connsiteY3" fmla="*/ 2263369 h 2275115"/>
                <a:gd name="connsiteX4" fmla="*/ 2275115 w 2601686"/>
                <a:gd name="connsiteY4" fmla="*/ 2275115 h 2275115"/>
                <a:gd name="connsiteX5" fmla="*/ 0 w 2601686"/>
                <a:gd name="connsiteY5" fmla="*/ 0 h 227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1686" h="2275115">
                  <a:moveTo>
                    <a:pt x="0" y="0"/>
                  </a:moveTo>
                  <a:lnTo>
                    <a:pt x="2601686" y="0"/>
                  </a:lnTo>
                  <a:lnTo>
                    <a:pt x="2601686" y="2249030"/>
                  </a:lnTo>
                  <a:lnTo>
                    <a:pt x="2507732" y="2263369"/>
                  </a:lnTo>
                  <a:cubicBezTo>
                    <a:pt x="2431249" y="2271136"/>
                    <a:pt x="2353647" y="2275115"/>
                    <a:pt x="2275115" y="2275115"/>
                  </a:cubicBezTo>
                  <a:cubicBezTo>
                    <a:pt x="1018604" y="2275115"/>
                    <a:pt x="0" y="1256511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ADD5FC">
                    <a:alpha val="0"/>
                  </a:srgbClr>
                </a:gs>
                <a:gs pos="100000">
                  <a:srgbClr val="ADD5F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2" name="文本框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4480" y="355600"/>
            <a:ext cx="616013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sz="2400" spc="300" dirty="0">
                <a:gradFill flip="none" rotWithShape="1">
                  <a:gsLst>
                    <a:gs pos="1000">
                      <a:srgbClr val="0381F2"/>
                    </a:gs>
                    <a:gs pos="100000">
                      <a:srgbClr val="086DC7"/>
                    </a:gs>
                  </a:gsLst>
                  <a:lin ang="5400000" scaled="1"/>
                  <a:tileRect/>
                </a:gradFill>
                <a:effectLst>
                  <a:outerShdw blurRad="190500" dist="152400" dir="5400000" algn="t" rotWithShape="0">
                    <a:srgbClr val="086DC7">
                      <a:alpha val="25000"/>
                    </a:srgbClr>
                  </a:outerShdw>
                </a:effectLst>
                <a:latin typeface="+mn-lt"/>
                <a:ea typeface="+mn-ea"/>
                <a:cs typeface="+mn-ea"/>
                <a:sym typeface="+mn-ea"/>
              </a:rPr>
              <a:t>发展潜力指数</a:t>
            </a:r>
            <a:endParaRPr lang="zh-CN" sz="2400" spc="300" dirty="0">
              <a:gradFill flip="none" rotWithShape="1">
                <a:gsLst>
                  <a:gs pos="1000">
                    <a:srgbClr val="0381F2"/>
                  </a:gs>
                  <a:gs pos="100000">
                    <a:srgbClr val="086DC7"/>
                  </a:gs>
                </a:gsLst>
                <a:lin ang="5400000" scaled="1"/>
                <a:tileRect/>
              </a:gradFill>
              <a:effectLst>
                <a:outerShdw blurRad="190500" dist="152400" dir="5400000" algn="t" rotWithShape="0">
                  <a:srgbClr val="086DC7">
                    <a:alpha val="25000"/>
                  </a:srgbClr>
                </a:outerShdw>
              </a:effectLst>
              <a:latin typeface="+mn-lt"/>
              <a:ea typeface="+mn-ea"/>
              <a:cs typeface="+mn-ea"/>
            </a:endParaRPr>
          </a:p>
        </p:txBody>
      </p:sp>
      <p:graphicFrame>
        <p:nvGraphicFramePr>
          <p:cNvPr id="40" name="图表 40"/>
          <p:cNvGraphicFramePr/>
          <p:nvPr>
            <p:custDataLst>
              <p:tags r:id="rId3"/>
            </p:custDataLst>
          </p:nvPr>
        </p:nvGraphicFramePr>
        <p:xfrm>
          <a:off x="1071880" y="1146810"/>
          <a:ext cx="6588760" cy="3553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00" name="文本框 99"/>
          <p:cNvSpPr txBox="1"/>
          <p:nvPr>
            <p:custDataLst>
              <p:tags r:id="rId4"/>
            </p:custDataLst>
          </p:nvPr>
        </p:nvSpPr>
        <p:spPr>
          <a:xfrm>
            <a:off x="1219835" y="4822190"/>
            <a:ext cx="644017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ClrTx/>
              <a:buSzTx/>
              <a:buFontTx/>
            </a:pPr>
            <a:r>
              <a:rPr lang="en-US" sz="2400" b="1">
                <a:solidFill>
                  <a:schemeClr val="accent1">
                    <a:lumMod val="50000"/>
                  </a:schemeClr>
                </a:solidFill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</a:rPr>
              <a:t>发展潜力指数为110.0，比上年增长1.3%，海洋科技创新驱动持续深化，海洋生态环境状况稳中趋好。</a:t>
            </a:r>
            <a:endParaRPr lang="en-US" sz="2400" b="1">
              <a:solidFill>
                <a:schemeClr val="accent1">
                  <a:lumMod val="50000"/>
                </a:schemeClr>
              </a:solidFill>
              <a:latin typeface="方正大标宋简体" panose="02010601030101010101" charset="-122"/>
              <a:ea typeface="方正大标宋简体" panose="02010601030101010101" charset="-122"/>
              <a:cs typeface="方正大标宋简体" panose="02010601030101010101" charset="-122"/>
            </a:endParaRPr>
          </a:p>
        </p:txBody>
      </p:sp>
      <p:pic>
        <p:nvPicPr>
          <p:cNvPr id="4" name="图片 3" descr="沿海滩涂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8920" y="3670935"/>
            <a:ext cx="3977005" cy="2350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>
      <p:transition spd="slow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H="1">
            <a:off x="0" y="1"/>
            <a:ext cx="12192000" cy="6857999"/>
            <a:chOff x="0" y="1"/>
            <a:chExt cx="12192000" cy="6857999"/>
          </a:xfrm>
        </p:grpSpPr>
        <p:sp>
          <p:nvSpPr>
            <p:cNvPr id="61" name="任意多边形 60"/>
            <p:cNvSpPr/>
            <p:nvPr/>
          </p:nvSpPr>
          <p:spPr>
            <a:xfrm rot="5400000" flipH="1" flipV="1">
              <a:off x="-163285" y="163286"/>
              <a:ext cx="2601686" cy="2275115"/>
            </a:xfrm>
            <a:custGeom>
              <a:avLst/>
              <a:gdLst>
                <a:gd name="connsiteX0" fmla="*/ 0 w 2601686"/>
                <a:gd name="connsiteY0" fmla="*/ 0 h 2275115"/>
                <a:gd name="connsiteX1" fmla="*/ 2601686 w 2601686"/>
                <a:gd name="connsiteY1" fmla="*/ 0 h 2275115"/>
                <a:gd name="connsiteX2" fmla="*/ 2601686 w 2601686"/>
                <a:gd name="connsiteY2" fmla="*/ 2249030 h 2275115"/>
                <a:gd name="connsiteX3" fmla="*/ 2507732 w 2601686"/>
                <a:gd name="connsiteY3" fmla="*/ 2263369 h 2275115"/>
                <a:gd name="connsiteX4" fmla="*/ 2275115 w 2601686"/>
                <a:gd name="connsiteY4" fmla="*/ 2275115 h 2275115"/>
                <a:gd name="connsiteX5" fmla="*/ 0 w 2601686"/>
                <a:gd name="connsiteY5" fmla="*/ 0 h 227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1686" h="2275115">
                  <a:moveTo>
                    <a:pt x="0" y="0"/>
                  </a:moveTo>
                  <a:lnTo>
                    <a:pt x="2601686" y="0"/>
                  </a:lnTo>
                  <a:lnTo>
                    <a:pt x="2601686" y="2249030"/>
                  </a:lnTo>
                  <a:lnTo>
                    <a:pt x="2507732" y="2263369"/>
                  </a:lnTo>
                  <a:cubicBezTo>
                    <a:pt x="2431249" y="2271136"/>
                    <a:pt x="2353647" y="2275115"/>
                    <a:pt x="2275115" y="2275115"/>
                  </a:cubicBezTo>
                  <a:cubicBezTo>
                    <a:pt x="1018604" y="2275115"/>
                    <a:pt x="0" y="1256511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ADD5FC">
                    <a:alpha val="0"/>
                  </a:srgbClr>
                </a:gs>
                <a:gs pos="100000">
                  <a:srgbClr val="ADD5F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任意多边形 59"/>
            <p:cNvSpPr/>
            <p:nvPr/>
          </p:nvSpPr>
          <p:spPr>
            <a:xfrm flipV="1">
              <a:off x="9590314" y="4582885"/>
              <a:ext cx="2601686" cy="2275115"/>
            </a:xfrm>
            <a:custGeom>
              <a:avLst/>
              <a:gdLst>
                <a:gd name="connsiteX0" fmla="*/ 0 w 2601686"/>
                <a:gd name="connsiteY0" fmla="*/ 0 h 2275115"/>
                <a:gd name="connsiteX1" fmla="*/ 2601686 w 2601686"/>
                <a:gd name="connsiteY1" fmla="*/ 0 h 2275115"/>
                <a:gd name="connsiteX2" fmla="*/ 2601686 w 2601686"/>
                <a:gd name="connsiteY2" fmla="*/ 2249030 h 2275115"/>
                <a:gd name="connsiteX3" fmla="*/ 2507732 w 2601686"/>
                <a:gd name="connsiteY3" fmla="*/ 2263369 h 2275115"/>
                <a:gd name="connsiteX4" fmla="*/ 2275115 w 2601686"/>
                <a:gd name="connsiteY4" fmla="*/ 2275115 h 2275115"/>
                <a:gd name="connsiteX5" fmla="*/ 0 w 2601686"/>
                <a:gd name="connsiteY5" fmla="*/ 0 h 227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1686" h="2275115">
                  <a:moveTo>
                    <a:pt x="0" y="0"/>
                  </a:moveTo>
                  <a:lnTo>
                    <a:pt x="2601686" y="0"/>
                  </a:lnTo>
                  <a:lnTo>
                    <a:pt x="2601686" y="2249030"/>
                  </a:lnTo>
                  <a:lnTo>
                    <a:pt x="2507732" y="2263369"/>
                  </a:lnTo>
                  <a:cubicBezTo>
                    <a:pt x="2431249" y="2271136"/>
                    <a:pt x="2353647" y="2275115"/>
                    <a:pt x="2275115" y="2275115"/>
                  </a:cubicBezTo>
                  <a:cubicBezTo>
                    <a:pt x="1018604" y="2275115"/>
                    <a:pt x="0" y="1256511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ADD5FC">
                    <a:alpha val="0"/>
                  </a:srgbClr>
                </a:gs>
                <a:gs pos="100000">
                  <a:srgbClr val="ADD5F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116" y="0"/>
            <a:ext cx="12191999" cy="6858000"/>
          </a:xfrm>
          <a:prstGeom prst="rect">
            <a:avLst/>
          </a:prstGeom>
          <a:solidFill>
            <a:srgbClr val="E2F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18460" y="1579880"/>
            <a:ext cx="691324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</a:rPr>
              <a:t>谢</a:t>
            </a:r>
            <a:r>
              <a:rPr lang="en-US" altLang="zh-CN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</a:rPr>
              <a:t> </a:t>
            </a:r>
            <a:r>
              <a:rPr lang="zh-CN" altLang="en-US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</a:rPr>
              <a:t>谢</a:t>
            </a:r>
            <a:r>
              <a:rPr lang="en-US" altLang="zh-CN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</a:rPr>
              <a:t> </a:t>
            </a:r>
            <a:r>
              <a:rPr lang="zh-CN" altLang="en-US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</a:rPr>
              <a:t>！</a:t>
            </a:r>
            <a:endParaRPr lang="zh-CN" altLang="en-US" sz="7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大标宋简体" panose="02010601030101010101" charset="-122"/>
              <a:ea typeface="方正大标宋简体" panose="02010601030101010101" charset="-122"/>
              <a:cs typeface="方正大标宋简体" panose="02010601030101010101" charset="-122"/>
            </a:endParaRPr>
          </a:p>
        </p:txBody>
      </p:sp>
      <p:pic>
        <p:nvPicPr>
          <p:cNvPr id="30" name="Picture 2" descr="D:\2023\6.公报\4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195" y="3429000"/>
            <a:ext cx="1981835" cy="165354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030" y="3429000"/>
            <a:ext cx="1997710" cy="165354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880" y="3429635"/>
            <a:ext cx="2007870" cy="165290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图片 3" descr="风电"/>
          <p:cNvPicPr>
            <a:picLocks noChangeAspect="1"/>
          </p:cNvPicPr>
          <p:nvPr/>
        </p:nvPicPr>
        <p:blipFill>
          <a:blip r:embed="rId8"/>
          <a:srcRect l="13430"/>
          <a:stretch>
            <a:fillRect/>
          </a:stretch>
        </p:blipFill>
        <p:spPr>
          <a:xfrm>
            <a:off x="6137910" y="3429000"/>
            <a:ext cx="1950720" cy="1652905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>
      <p:transition spd="slow" advTm="0">
        <p:fade/>
      </p:transition>
    </mc:Fallback>
  </mc:AlternateContent>
</p:sld>
</file>

<file path=ppt/tags/tag1.xml><?xml version="1.0" encoding="utf-8"?>
<p:tagLst xmlns:p="http://schemas.openxmlformats.org/presentationml/2006/main">
  <p:tag name="KSO_WM_UNIT_PLACING_PICTURE_USER_VIEWPORT" val="{&quot;height&quot;:10800,&quot;width&quot;:8605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PLACING_PICTURE_USER_VIEWPORT" val="{&quot;height&quot;:2530.262992125984,&quot;width&quot;:4217.103937007874}"/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PP_MARK_KEY" val="4909b7c0-ae56-40c2-9987-10e16f5b454d"/>
  <p:tag name="COMMONDATA" val="eyJoZGlkIjoiZWU2MDU1NGRlNTdjM2I2MGQ4MTdmYjJmYTc3OWI2Mjc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自定义 24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jqvoz2p">
      <a:majorFont>
        <a:latin typeface="微软雅黑 Light"/>
        <a:ea typeface="微软雅黑"/>
        <a:cs typeface=""/>
      </a:majorFont>
      <a:minorFont>
        <a:latin typeface="微软雅黑 Light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</Words>
  <Application>WPS 演示</Application>
  <PresentationFormat>宽屏</PresentationFormat>
  <Paragraphs>27</Paragraphs>
  <Slides>7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24" baseType="lpstr">
      <vt:lpstr>Arial</vt:lpstr>
      <vt:lpstr>宋体</vt:lpstr>
      <vt:lpstr>Wingdings</vt:lpstr>
      <vt:lpstr>思源黑体</vt:lpstr>
      <vt:lpstr>微软雅黑</vt:lpstr>
      <vt:lpstr>方正大黑简体</vt:lpstr>
      <vt:lpstr>Times New Roman</vt:lpstr>
      <vt:lpstr>仿宋</vt:lpstr>
      <vt:lpstr>Calibri</vt:lpstr>
      <vt:lpstr>方正大标宋简体</vt:lpstr>
      <vt:lpstr>仿宋_GB2312</vt:lpstr>
      <vt:lpstr>黑体</vt:lpstr>
      <vt:lpstr>微软雅黑 Light</vt:lpstr>
      <vt:lpstr>Arial Unicode MS</vt:lpstr>
      <vt:lpstr>等线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蓝色简约</dc:title>
  <dc:creator>第一PPT</dc:creator>
  <cp:keywords>www.1ppt.com</cp:keywords>
  <dc:description>www.1ppt.com</dc:description>
  <cp:lastModifiedBy>顾小语</cp:lastModifiedBy>
  <cp:revision>97</cp:revision>
  <dcterms:created xsi:type="dcterms:W3CDTF">2022-08-24T02:46:00Z</dcterms:created>
  <dcterms:modified xsi:type="dcterms:W3CDTF">2023-06-02T03:40:07Z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ECC647E77D734AD88F50D76AB1C02B2C</vt:lpwstr>
  </property>
  <property fmtid="{D5CDD505-2E9C-101B-9397-08002B2CF9AE}" pid="3" name="KSOProductBuildVer">
    <vt:lpwstr>2052-11.1.0.13703</vt:lpwstr>
  </property>
</Properties>
</file>